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5" r:id="rId11"/>
    <p:sldId id="268" r:id="rId12"/>
    <p:sldId id="269" r:id="rId13"/>
    <p:sldId id="271" r:id="rId14"/>
    <p:sldId id="272" r:id="rId15"/>
    <p:sldId id="27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/>
    <p:restoredTop sz="94729"/>
  </p:normalViewPr>
  <p:slideViewPr>
    <p:cSldViewPr snapToGrid="0" snapToObjects="1">
      <p:cViewPr>
        <p:scale>
          <a:sx n="113" d="100"/>
          <a:sy n="11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214B-66D8-FC45-96EB-96F8CB96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1C8A-24C8-254E-A71D-9C886F60B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4D7FB-F0E6-2346-B95E-C7050D50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A102-A981-B64B-A4CD-00E60B1F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0592B-FAD6-2B4D-BC77-1BE3AB2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9ECF-3133-424C-AFB6-A4967DDC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EEF34-21A2-A847-BBEE-D13E516A8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313FE-3AE1-EA41-BA4F-05F39BE7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8596-C660-3F44-A74C-91484ADD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6EFF-89D1-5A46-9093-209719D2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1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BAC52-3007-8643-A71E-43221E474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FC19C-02A5-7F4F-81B1-7A389EE8C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68BD5-BCDD-9A46-A69D-67F4AC47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807C4-BED1-4C4C-90F3-54D95D6B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0AA1-2B48-FC46-AC0A-560F0C35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DD9A-6495-DF4C-A2A2-06D03F4E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0A8C-AD2A-5749-8418-F764218E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7ABD5-2306-3041-AA08-A0022409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BBC4-E801-9941-85DA-33C0E20A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C3ECF-E787-1B4E-B42F-5566BE24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5C60-4850-5448-935A-F2CD008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98840-C2E5-6E48-AE2B-6170D1ACB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D2F0-B988-D044-B693-1E082483E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74D43-0CE8-C346-8BD7-32C29EA2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18321-D1AC-074B-8BEA-93928338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2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7119-13C8-8044-B3FF-7E9F9C22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24B2C-A88D-5B46-8C4B-12329B7FC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CDC2E-954E-5B48-B912-0320A4A38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28776-BFBA-9841-A00D-75A0BAFC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1E0D8-A2DF-0245-9FE3-A7A64B19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683DA-EAF5-AA4C-91DF-DF699111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4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AB07-3320-B546-BE09-EEB824DB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4BBF7-B2D4-D744-817B-71DD2D6A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6276E-A9B8-3A4B-87C4-CF5BAE97E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32651-FCAB-6E4B-916B-9A693A95B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3A4AC-F2D1-644F-B581-D65AE7300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BECB3-B77F-0749-9C24-C0F411F5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7361-8EBE-9C41-A897-CF7599E9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95D02-DF72-E94F-8C10-9C9C75C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2345-D615-DC43-BB98-1B375765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88B1E-FA29-4648-9A38-212E3066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89B7F-7A6B-D544-81D9-16195A7D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9AEB8-CCB3-9B4D-86D4-0ACA1354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6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23B93-804A-0E47-9860-719DF7F0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9B747-C204-8440-A079-9F28841D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0E62-5E77-BC41-890D-CB01EF8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4A06-722E-7440-8807-4B6BE610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1D70-2B47-C64A-88C7-E3738311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4D993-73E1-E244-BBF7-76529A244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228A0-56E7-D744-953D-F972C0C4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1ED94-B296-6F41-82E5-DB6A47A0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81686-DEBD-424E-B873-168007B1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092D-D407-7941-ABA8-919F1948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A3944-B3B0-694D-A91F-52B4508FE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62ED-9299-A34C-9D24-512B8ED9A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441D8-B612-0344-ACF3-9DF9E21A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A1990-F302-224C-A465-06D234BCE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9101-F394-AD4D-B10A-F431C17E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2006A-65CE-6F4B-B7B6-1F1E5FB2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A4FE7-79C8-114A-815E-F20BFA59A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B7A9-9C3A-0644-B7C5-49956F3FA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710F6-E6EA-4A45-A14F-5D72B01C6456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9842-936A-D143-B040-AC914E309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E5D04-FF67-9140-8AB4-9E34C01E3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B9385-C3E2-E444-926E-696CA0776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5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112458" y="5792299"/>
            <a:ext cx="4666947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0C53C-36C7-A946-9A6B-5F3A3A35E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815" y="1878723"/>
            <a:ext cx="4652743" cy="391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0424B-B9FC-624B-8C6F-4B9A72DD6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5" y="1878723"/>
            <a:ext cx="3493141" cy="4332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AE708-05D6-5545-AC83-BEDF5D24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736" y="1878723"/>
            <a:ext cx="3206722" cy="44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14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ED874-59CE-3940-A194-5F73F6DDA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981" y="1778000"/>
            <a:ext cx="4800600" cy="390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B1335-314D-C74D-B69F-7068FAC86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191" y="1778000"/>
            <a:ext cx="4800600" cy="3907092"/>
          </a:xfrm>
          <a:prstGeom prst="rect">
            <a:avLst/>
          </a:prstGeom>
        </p:spPr>
      </p:pic>
      <p:pic>
        <p:nvPicPr>
          <p:cNvPr id="2" name="14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45599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9187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お</a:t>
            </a:r>
            <a:r>
              <a:rPr lang="en-US" altLang="ja-JP" sz="6000" b="1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3600" b="1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になる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165C5D3-8E5D-B745-82D9-60EFF2103AE4}"/>
              </a:ext>
            </a:extLst>
          </p:cNvPr>
          <p:cNvSpPr/>
          <p:nvPr/>
        </p:nvSpPr>
        <p:spPr>
          <a:xfrm rot="620692">
            <a:off x="6313373" y="2180832"/>
            <a:ext cx="4694351" cy="2496336"/>
          </a:xfrm>
          <a:prstGeom prst="wedgeRoundRectCallout">
            <a:avLst>
              <a:gd name="adj1" fmla="val -46608"/>
              <a:gd name="adj2" fmla="val 9561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</a:p>
          <a:p>
            <a:pPr algn="ctr">
              <a:defRPr/>
            </a:pPr>
            <a:r>
              <a:rPr lang="en-US" sz="2400" dirty="0"/>
              <a:t>ĐỘNG TỪ NHÓM 3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（来ます、～します）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ĐỘNG TỪ 1 ÂM TIẾT </a:t>
            </a:r>
            <a:r>
              <a:rPr lang="en-US" sz="2400" dirty="0" err="1"/>
              <a:t>như</a:t>
            </a:r>
            <a:r>
              <a:rPr lang="en-US" sz="2400" dirty="0"/>
              <a:t>: </a:t>
            </a:r>
          </a:p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ねます、います、見ます、出ます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>…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37ED5B5-9F0F-4040-8848-75EBE8462465}"/>
              </a:ext>
            </a:extLst>
          </p:cNvPr>
          <p:cNvSpPr/>
          <p:nvPr/>
        </p:nvSpPr>
        <p:spPr>
          <a:xfrm rot="21048468">
            <a:off x="628429" y="2240081"/>
            <a:ext cx="4358622" cy="2079797"/>
          </a:xfrm>
          <a:prstGeom prst="wedgeRoundRectCallout">
            <a:avLst>
              <a:gd name="adj1" fmla="val 43826"/>
              <a:gd name="adj2" fmla="val 1154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NAM hay NỮ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nhưng</a:t>
            </a:r>
            <a:r>
              <a:rPr lang="en-US" sz="2400" dirty="0"/>
              <a:t> NỮ hay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endParaRPr lang="en-US" sz="2400" dirty="0"/>
          </a:p>
          <a:p>
            <a:pPr algn="ctr">
              <a:defRPr/>
            </a:pPr>
            <a:r>
              <a:rPr lang="en-US" sz="2400" dirty="0" err="1"/>
              <a:t>vì</a:t>
            </a:r>
            <a:r>
              <a:rPr lang="en-US" sz="2400" dirty="0"/>
              <a:t>  LỊCH SỰ HƠN, KÍNH TRỌNG HƠN </a:t>
            </a:r>
            <a:br>
              <a:rPr lang="en-US" sz="2400" dirty="0"/>
            </a:br>
            <a:r>
              <a:rPr lang="en-US" sz="2400" dirty="0" err="1"/>
              <a:t>và</a:t>
            </a:r>
            <a:r>
              <a:rPr lang="en-US" sz="2400" dirty="0"/>
              <a:t> NHẸ NHÀNG HƠN</a:t>
            </a:r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C75FAFBF-8485-8046-AFAE-68DE0370FE20}"/>
              </a:ext>
            </a:extLst>
          </p:cNvPr>
          <p:cNvGrpSpPr>
            <a:grpSpLocks/>
          </p:cNvGrpSpPr>
          <p:nvPr/>
        </p:nvGrpSpPr>
        <p:grpSpPr bwMode="auto">
          <a:xfrm>
            <a:off x="6416200" y="433531"/>
            <a:ext cx="452952" cy="811312"/>
            <a:chOff x="3733800" y="4755921"/>
            <a:chExt cx="533401" cy="6791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E17C52-8EC0-2146-802F-7662F144AE19}"/>
                </a:ext>
              </a:extLst>
            </p:cNvPr>
            <p:cNvCxnSpPr/>
            <p:nvPr/>
          </p:nvCxnSpPr>
          <p:spPr>
            <a:xfrm flipH="1">
              <a:off x="3733800" y="4755921"/>
              <a:ext cx="533401" cy="679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D36E5-A240-964D-B50C-2E74FFD808BE}"/>
                </a:ext>
              </a:extLst>
            </p:cNvPr>
            <p:cNvCxnSpPr/>
            <p:nvPr/>
          </p:nvCxnSpPr>
          <p:spPr>
            <a:xfrm flipH="1" flipV="1">
              <a:off x="3733800" y="4859055"/>
              <a:ext cx="533401" cy="47283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46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お</a:t>
            </a:r>
            <a:r>
              <a:rPr lang="en-US" altLang="ja-JP" sz="6000" b="1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になる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09840-4451-EE48-B8D6-069EDA3F01AD}"/>
              </a:ext>
            </a:extLst>
          </p:cNvPr>
          <p:cNvSpPr txBox="1"/>
          <p:nvPr/>
        </p:nvSpPr>
        <p:spPr>
          <a:xfrm>
            <a:off x="1295399" y="3117243"/>
            <a:ext cx="928228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社長は　お家へ　お帰りになりました。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2433EB6E-9864-2C4D-8BA6-314812E93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766" y="2087714"/>
            <a:ext cx="49252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 err="1">
                <a:cs typeface="Arial" panose="020B0604020202020204" pitchFamily="34" charset="0"/>
              </a:rPr>
              <a:t>Giám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đốc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đã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về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rồi</a:t>
            </a:r>
            <a:r>
              <a:rPr lang="en-US" altLang="en-US" sz="36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3F8C5-429A-094A-A001-C7F7C2B16D39}"/>
              </a:ext>
            </a:extLst>
          </p:cNvPr>
          <p:cNvSpPr txBox="1"/>
          <p:nvPr/>
        </p:nvSpPr>
        <p:spPr>
          <a:xfrm>
            <a:off x="1170766" y="5380572"/>
            <a:ext cx="86106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先生はレポートをお読みになりました。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9D4176B5-BFE3-9D43-A0A4-6EAFF8C53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796" y="4244430"/>
            <a:ext cx="59153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 err="1">
                <a:cs typeface="Arial" panose="020B0604020202020204" pitchFamily="34" charset="0"/>
              </a:rPr>
              <a:t>Thầy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giáo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đã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đọc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báo</a:t>
            </a:r>
            <a:r>
              <a:rPr lang="en-US" altLang="en-US" sz="3600" dirty="0"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cs typeface="Arial" panose="020B0604020202020204" pitchFamily="34" charset="0"/>
              </a:rPr>
              <a:t>cáo</a:t>
            </a:r>
            <a:r>
              <a:rPr lang="en-US" altLang="en-US" sz="3600" dirty="0"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8" name="Group 20">
            <a:extLst>
              <a:ext uri="{FF2B5EF4-FFF2-40B4-BE49-F238E27FC236}">
                <a16:creationId xmlns:a16="http://schemas.microsoft.com/office/drawing/2014/main" id="{DF1B5267-B0A9-A346-9350-F6A9D07D60D7}"/>
              </a:ext>
            </a:extLst>
          </p:cNvPr>
          <p:cNvGrpSpPr>
            <a:grpSpLocks/>
          </p:cNvGrpSpPr>
          <p:nvPr/>
        </p:nvGrpSpPr>
        <p:grpSpPr bwMode="auto">
          <a:xfrm>
            <a:off x="6641978" y="296605"/>
            <a:ext cx="740956" cy="1096342"/>
            <a:chOff x="3733800" y="4755921"/>
            <a:chExt cx="533401" cy="6791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BB30AA-FC6A-7747-B588-761BCED1F4E7}"/>
                </a:ext>
              </a:extLst>
            </p:cNvPr>
            <p:cNvCxnSpPr/>
            <p:nvPr/>
          </p:nvCxnSpPr>
          <p:spPr>
            <a:xfrm flipH="1">
              <a:off x="3733800" y="4755921"/>
              <a:ext cx="533401" cy="679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0D6363-6EF7-6E49-B2EA-A48D85974BB5}"/>
                </a:ext>
              </a:extLst>
            </p:cNvPr>
            <p:cNvCxnSpPr/>
            <p:nvPr/>
          </p:nvCxnSpPr>
          <p:spPr>
            <a:xfrm flipH="1" flipV="1">
              <a:off x="3733800" y="4859055"/>
              <a:ext cx="533401" cy="47283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61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5E2434-9437-4B48-9041-5C8746564DA8}"/>
              </a:ext>
            </a:extLst>
          </p:cNvPr>
          <p:cNvSpPr/>
          <p:nvPr/>
        </p:nvSpPr>
        <p:spPr>
          <a:xfrm>
            <a:off x="395962" y="2024480"/>
            <a:ext cx="8497229" cy="2809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 b="1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</a:rPr>
              <a:t>例）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先生はもう帰りました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先生はもうお帰り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になりました。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① 社長はよく外国の小説を読みます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② 課長はたくさんお土産を買いました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FE21D-E73A-E84B-8B73-309A3518E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792635-BC10-2146-A3DA-5342F5761D08}"/>
              </a:ext>
            </a:extLst>
          </p:cNvPr>
          <p:cNvSpPr/>
          <p:nvPr/>
        </p:nvSpPr>
        <p:spPr>
          <a:xfrm>
            <a:off x="683753" y="1842682"/>
            <a:ext cx="8214919" cy="2911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③ 山田さんはあまりお酒を飲みません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④ 佐藤さんはあまり音楽を聞かないそうです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⑤ 誰がこの料理を作りましたか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⑥ どこでこの写真を撮りましたか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FE7B1-3B0B-0D4F-99E1-08C83B324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A8DCD7-1D36-3349-93E5-B0D77FC4EF8A}"/>
              </a:ext>
            </a:extLst>
          </p:cNvPr>
          <p:cNvSpPr/>
          <p:nvPr/>
        </p:nvSpPr>
        <p:spPr>
          <a:xfrm>
            <a:off x="460917" y="1827877"/>
            <a:ext cx="8303942" cy="440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：どんな音楽を聞きますか　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：ジャズ</a:t>
            </a:r>
            <a:endParaRPr lang="en-US" altLang="ja-JP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：どんな音楽をお聞きになりますか。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       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：ジャズをよく聞きます。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①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：どんな本を読みますか 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    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：ミステリー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4A9AE-6BB4-AE4F-81D7-898C8BDD8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78E16-7B26-C84B-86C0-38FDBE04D7BF}"/>
              </a:ext>
            </a:extLst>
          </p:cNvPr>
          <p:cNvSpPr/>
          <p:nvPr/>
        </p:nvSpPr>
        <p:spPr>
          <a:xfrm>
            <a:off x="224190" y="1989602"/>
            <a:ext cx="7057555" cy="440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②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：いつも何時ごろ帰りますか 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  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9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時ごろ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③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：この料理は誰が作りましたか 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  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：妻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④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A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：この写真はどこで撮りましたか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   B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：長野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41E3-7C0A-0C43-B4D8-9BECED240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1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802709" y="587340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6182838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6523205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618077" y="333591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2F0E8-AB3E-9B46-AD47-6C5F6AC1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620" y="1591692"/>
            <a:ext cx="4152902" cy="3842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24A378-D3AF-3A47-A6E4-1E69E5BE0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21" y="1582478"/>
            <a:ext cx="3117875" cy="3768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CB2E68-F37C-F54C-8D5C-50C211705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392" y="1591692"/>
            <a:ext cx="2862226" cy="3842989"/>
          </a:xfrm>
          <a:prstGeom prst="rect">
            <a:avLst/>
          </a:prstGeom>
        </p:spPr>
      </p:pic>
      <p:pic>
        <p:nvPicPr>
          <p:cNvPr id="2" name="12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33112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初めての訪問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302A9-6F80-5247-AE51-2F459BC25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13" y="1773820"/>
            <a:ext cx="4808210" cy="4755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13166-19B3-EF44-B204-2D176F927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323" y="1773820"/>
            <a:ext cx="6328940" cy="45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13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81029-042C-F64B-A52D-2555F0306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287" y="1784195"/>
            <a:ext cx="7932234" cy="4913342"/>
          </a:xfrm>
          <a:prstGeom prst="rect">
            <a:avLst/>
          </a:prstGeom>
        </p:spPr>
      </p:pic>
      <p:pic>
        <p:nvPicPr>
          <p:cNvPr id="2" name="13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特別な尊敬語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357597B-DB64-D74D-A157-EEEAD19A0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44530"/>
              </p:ext>
            </p:extLst>
          </p:nvPr>
        </p:nvGraphicFramePr>
        <p:xfrm>
          <a:off x="2304554" y="1806498"/>
          <a:ext cx="8055472" cy="50515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LỊCH SỰ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</a:rPr>
                        <a:t>（丁寧）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TÔN KÍNH NGỮ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</a:rPr>
                        <a:t>（尊敬）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行きます（行く）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いらっしゃいます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（いらっしゃる）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来ます（来る）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います（いる）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～ています（～ている）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～ていらっしゃいます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食べます（食べる）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めしあがります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（めしあがる）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8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飲みます（飲む）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0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言いま（言う）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おっしゃいます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（おっしゃる）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0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します（する）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なさいます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（なさる）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0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見ます（見る）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ご覧になります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（ご覧になる）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1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知っています（知っている）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ご存じです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00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くれます（くれる）</a:t>
                      </a:r>
                      <a:endParaRPr lang="en-US" sz="110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くださいます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500" dirty="0">
                          <a:effectLst/>
                          <a:latin typeface="NtMotoyaKyotai" pitchFamily="18" charset="-128"/>
                          <a:ea typeface="NtMotoyaKyotai" pitchFamily="18" charset="-128"/>
                        </a:rPr>
                        <a:t>（くださる）</a:t>
                      </a:r>
                      <a:endParaRPr lang="en-US" sz="1100" dirty="0">
                        <a:effectLst/>
                        <a:latin typeface="NtMotoyaKyotai" pitchFamily="18" charset="-128"/>
                        <a:ea typeface="NtMotoyaKyotai" pitchFamily="18" charset="-128"/>
                        <a:cs typeface="Times New Roman"/>
                      </a:endParaRP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1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特別な尊敬語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54354-BD7E-A247-AA94-4021BF2E3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309951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Hôm</a:t>
            </a:r>
            <a:r>
              <a:rPr lang="en-US" altLang="en-US" dirty="0"/>
              <a:t> qua, </a:t>
            </a:r>
            <a:r>
              <a:rPr lang="en-US" altLang="en-US" dirty="0" err="1"/>
              <a:t>Giám</a:t>
            </a:r>
            <a:r>
              <a:rPr lang="en-US" altLang="en-US" dirty="0"/>
              <a:t> </a:t>
            </a:r>
            <a:r>
              <a:rPr lang="en-US" altLang="en-US" dirty="0" err="1"/>
              <a:t>đốc</a:t>
            </a:r>
            <a:r>
              <a:rPr lang="en-US" altLang="en-US" dirty="0"/>
              <a:t> 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nói</a:t>
            </a:r>
            <a:r>
              <a:rPr lang="en-US" altLang="en-US" dirty="0"/>
              <a:t> </a:t>
            </a:r>
            <a:r>
              <a:rPr lang="en-US" altLang="en-US" dirty="0" err="1"/>
              <a:t>gì</a:t>
            </a:r>
            <a:r>
              <a:rPr lang="en-US" altLang="en-US" dirty="0"/>
              <a:t> </a:t>
            </a:r>
            <a:r>
              <a:rPr lang="en-US" altLang="en-US" dirty="0" err="1"/>
              <a:t>vậy</a:t>
            </a:r>
            <a:r>
              <a:rPr lang="en-US" alt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025FA3-EA47-AD49-B115-3AE6645DADCF}"/>
              </a:ext>
            </a:extLst>
          </p:cNvPr>
          <p:cNvSpPr/>
          <p:nvPr/>
        </p:nvSpPr>
        <p:spPr>
          <a:xfrm>
            <a:off x="1484312" y="2689362"/>
            <a:ext cx="8650288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社長は　きのう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何を　おっしゃましたか。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06C893-A375-A741-ABDE-3B1C6835F176}"/>
              </a:ext>
            </a:extLst>
          </p:cNvPr>
          <p:cNvSpPr/>
          <p:nvPr/>
        </p:nvSpPr>
        <p:spPr>
          <a:xfrm>
            <a:off x="4391026" y="3286262"/>
            <a:ext cx="3341687" cy="6223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50AC91E-D0B6-E341-9FD5-BD3ABE919C7B}"/>
              </a:ext>
            </a:extLst>
          </p:cNvPr>
          <p:cNvSpPr/>
          <p:nvPr/>
        </p:nvSpPr>
        <p:spPr>
          <a:xfrm rot="463191">
            <a:off x="7634288" y="3675200"/>
            <a:ext cx="2481263" cy="990600"/>
          </a:xfrm>
          <a:prstGeom prst="wedgeRoundRectCallout">
            <a:avLst>
              <a:gd name="adj1" fmla="val -89514"/>
              <a:gd name="adj2" fmla="val 407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言います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88215-3506-024D-942D-E14B70196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52379"/>
            <a:ext cx="510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 err="1"/>
              <a:t>Nghe</a:t>
            </a:r>
            <a:r>
              <a:rPr lang="en-US" altLang="ja-JP" dirty="0"/>
              <a:t> </a:t>
            </a:r>
            <a:r>
              <a:rPr lang="en-US" altLang="ja-JP" dirty="0" err="1"/>
              <a:t>nói</a:t>
            </a:r>
            <a:r>
              <a:rPr lang="en-US" altLang="ja-JP" dirty="0"/>
              <a:t> </a:t>
            </a:r>
            <a:r>
              <a:rPr lang="en-US" altLang="ja-JP" dirty="0" err="1"/>
              <a:t>trưởng</a:t>
            </a:r>
            <a:r>
              <a:rPr lang="en-US" altLang="ja-JP" dirty="0"/>
              <a:t> </a:t>
            </a:r>
            <a:r>
              <a:rPr lang="en-US" altLang="ja-JP" dirty="0" err="1"/>
              <a:t>phòng</a:t>
            </a:r>
            <a:r>
              <a:rPr lang="en-US" altLang="ja-JP" dirty="0"/>
              <a:t> </a:t>
            </a:r>
            <a:r>
              <a:rPr lang="en-US" altLang="ja-JP" dirty="0" err="1"/>
              <a:t>không</a:t>
            </a:r>
            <a:r>
              <a:rPr lang="en-US" altLang="ja-JP" dirty="0"/>
              <a:t> </a:t>
            </a:r>
            <a:r>
              <a:rPr lang="en-US" altLang="ja-JP" dirty="0" err="1"/>
              <a:t>uống</a:t>
            </a:r>
            <a:r>
              <a:rPr lang="en-US" altLang="ja-JP" dirty="0"/>
              <a:t> </a:t>
            </a:r>
            <a:r>
              <a:rPr lang="en-US" altLang="ja-JP" dirty="0" err="1"/>
              <a:t>rượu</a:t>
            </a:r>
            <a:r>
              <a:rPr lang="en-US" altLang="ja-JP" dirty="0"/>
              <a:t>.</a:t>
            </a:r>
            <a:endParaRPr lang="en-US" alt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F73AAC7-F393-BF46-9609-24BC60A9D146}"/>
              </a:ext>
            </a:extLst>
          </p:cNvPr>
          <p:cNvSpPr/>
          <p:nvPr/>
        </p:nvSpPr>
        <p:spPr>
          <a:xfrm>
            <a:off x="1447800" y="5033379"/>
            <a:ext cx="8686800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部長は　お酒を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めしあがらないそうです。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06DAC8-AB28-6B44-98F1-34D518510EE7}"/>
              </a:ext>
            </a:extLst>
          </p:cNvPr>
          <p:cNvSpPr/>
          <p:nvPr/>
        </p:nvSpPr>
        <p:spPr>
          <a:xfrm>
            <a:off x="2971800" y="5719179"/>
            <a:ext cx="3276600" cy="6223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3D5D7C6-909E-C748-9783-C9A4909ACF96}"/>
              </a:ext>
            </a:extLst>
          </p:cNvPr>
          <p:cNvSpPr/>
          <p:nvPr/>
        </p:nvSpPr>
        <p:spPr>
          <a:xfrm rot="21042430">
            <a:off x="1504950" y="4673017"/>
            <a:ext cx="2171700" cy="990600"/>
          </a:xfrm>
          <a:prstGeom prst="wedgeRoundRectCallout">
            <a:avLst>
              <a:gd name="adj1" fmla="val 42370"/>
              <a:gd name="adj2" fmla="val 7314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飲みます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ea typeface="Yu Mincho" panose="02020400000000000000" pitchFamily="18" charset="-128"/>
              </a:rPr>
              <a:t>特別な尊敬語</a:t>
            </a:r>
            <a:endParaRPr lang="vi-VN" altLang="ja-JP" sz="6000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4E61D-E6F9-0344-914B-FD759871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501" y="4241356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Giám đốc đã xem bộ phim này chưa ạ?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D84B79-777D-C842-86C4-244992D491A3}"/>
              </a:ext>
            </a:extLst>
          </p:cNvPr>
          <p:cNvSpPr/>
          <p:nvPr/>
        </p:nvSpPr>
        <p:spPr>
          <a:xfrm>
            <a:off x="2280213" y="4620767"/>
            <a:ext cx="8650288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社長は　もう　この映画を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ご覧になりましたか。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006C5-CC2C-004A-A14B-C0E7F4B3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840" y="2187131"/>
            <a:ext cx="6056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Vợ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trưởng</a:t>
            </a:r>
            <a:r>
              <a:rPr lang="en-US" altLang="en-US" dirty="0"/>
              <a:t> ban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biết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phẩm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E086ADD-35F2-5E4B-9A72-8E9CC022C900}"/>
              </a:ext>
            </a:extLst>
          </p:cNvPr>
          <p:cNvSpPr/>
          <p:nvPr/>
        </p:nvSpPr>
        <p:spPr>
          <a:xfrm>
            <a:off x="2180040" y="2568130"/>
            <a:ext cx="8686800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課長のおくさんは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この作品を　ごぞんじですか。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B060-DAE2-764B-9EED-BCF1E682B5C9}"/>
              </a:ext>
            </a:extLst>
          </p:cNvPr>
          <p:cNvSpPr/>
          <p:nvPr/>
        </p:nvSpPr>
        <p:spPr>
          <a:xfrm>
            <a:off x="6065134" y="3249167"/>
            <a:ext cx="3466618" cy="6223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B7EE9E4-C9C2-EF4C-91B8-909B73641DA5}"/>
              </a:ext>
            </a:extLst>
          </p:cNvPr>
          <p:cNvSpPr/>
          <p:nvPr/>
        </p:nvSpPr>
        <p:spPr>
          <a:xfrm>
            <a:off x="4261413" y="5231955"/>
            <a:ext cx="3695700" cy="6223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F3DCE-8AAE-3544-B316-36E7822C5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563" y="5673281"/>
            <a:ext cx="1009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>
                <a:latin typeface="NtMotoyaKyotai" panose="02020300000000000000" pitchFamily="18" charset="-128"/>
                <a:ea typeface="NtMotoyaKyotai" panose="02020300000000000000" pitchFamily="18" charset="-128"/>
              </a:rPr>
              <a:t>らん</a:t>
            </a:r>
            <a:endParaRPr lang="en-US" alt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FF89AE6-C033-7D48-86F0-F867D91F1879}"/>
              </a:ext>
            </a:extLst>
          </p:cNvPr>
          <p:cNvSpPr/>
          <p:nvPr/>
        </p:nvSpPr>
        <p:spPr>
          <a:xfrm rot="463191">
            <a:off x="7450540" y="1980755"/>
            <a:ext cx="3365500" cy="990600"/>
          </a:xfrm>
          <a:prstGeom prst="wedgeRoundRectCallout">
            <a:avLst>
              <a:gd name="adj1" fmla="val -43714"/>
              <a:gd name="adj2" fmla="val 1003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知っています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9D18C81-9E6E-4D47-BDDB-73E38BCE5A2E}"/>
              </a:ext>
            </a:extLst>
          </p:cNvPr>
          <p:cNvSpPr/>
          <p:nvPr/>
        </p:nvSpPr>
        <p:spPr>
          <a:xfrm rot="463191">
            <a:off x="8430189" y="5606605"/>
            <a:ext cx="2481263" cy="990600"/>
          </a:xfrm>
          <a:prstGeom prst="wedgeRoundRectCallout">
            <a:avLst>
              <a:gd name="adj1" fmla="val -89514"/>
              <a:gd name="adj2" fmla="val 407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見ます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78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963609-669E-3046-A671-1E0567732232}"/>
              </a:ext>
            </a:extLst>
          </p:cNvPr>
          <p:cNvSpPr/>
          <p:nvPr/>
        </p:nvSpPr>
        <p:spPr>
          <a:xfrm>
            <a:off x="146209" y="2060293"/>
            <a:ext cx="11160826" cy="2911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 b="1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例）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先生はもうすぐ来ます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先生はもうすぐ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いらっしゃいます</a:t>
            </a: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。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① 社長は来週外国へ行きます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② 佐藤さんはいつも昼ご飯を食べません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③ 木村さんは毎朝ニュースを見ます　</a:t>
            </a:r>
            <a:r>
              <a:rPr lang="en-US" sz="28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C69048-CE1F-3C4B-8A9C-E3C540892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4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D63790-DB6A-6347-B6AE-730588A958CB}"/>
              </a:ext>
            </a:extLst>
          </p:cNvPr>
          <p:cNvSpPr/>
          <p:nvPr/>
        </p:nvSpPr>
        <p:spPr>
          <a:xfrm>
            <a:off x="961177" y="2259980"/>
            <a:ext cx="8296507" cy="2162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④ 先生は明日テストだと言いました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⑤ 田中さんは先週テニスをしたそうです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⑥ キム先生は明日来ないと思います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Calibri" panose="020F05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4197E-02A7-0E4E-9B2B-5797A204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559</Words>
  <Application>Microsoft Macintosh PowerPoint</Application>
  <PresentationFormat>Widescreen</PresentationFormat>
  <Paragraphs>104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MS Mincho</vt:lpstr>
      <vt:lpstr>NtMotoyaKyotai</vt:lpstr>
      <vt:lpstr>Yu Mincho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2021-07-29T15:57:04Z</dcterms:created>
  <dcterms:modified xsi:type="dcterms:W3CDTF">2021-08-05T03:46:34Z</dcterms:modified>
</cp:coreProperties>
</file>